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61" r:id="rId4"/>
    <p:sldId id="262" r:id="rId5"/>
    <p:sldId id="260" r:id="rId6"/>
    <p:sldId id="264" r:id="rId7"/>
    <p:sldId id="263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5897"/>
  </p:normalViewPr>
  <p:slideViewPr>
    <p:cSldViewPr snapToGrid="0">
      <p:cViewPr varScale="1">
        <p:scale>
          <a:sx n="105" d="100"/>
          <a:sy n="105" d="100"/>
        </p:scale>
        <p:origin x="138" y="3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FA2C07-12FF-4F30-865F-AC908F86BA88}" type="doc">
      <dgm:prSet loTypeId="urn:microsoft.com/office/officeart/2005/8/layout/cycle4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FD9CABF-D798-4E5B-B9E8-819FEC4CB5AA}">
      <dgm:prSet phldrT="[Text]"/>
      <dgm:spPr/>
      <dgm:t>
        <a:bodyPr/>
        <a:lstStyle/>
        <a:p>
          <a:r>
            <a:rPr lang="en-US" dirty="0"/>
            <a:t>Generate Portfolios using broad based ETF’s </a:t>
          </a:r>
        </a:p>
      </dgm:t>
    </dgm:pt>
    <dgm:pt modelId="{5C9294F6-E465-4A5A-96C7-5EDF30999A15}" type="parTrans" cxnId="{93A0CCF9-E246-4EA6-B075-7EA91DFA2B07}">
      <dgm:prSet/>
      <dgm:spPr/>
      <dgm:t>
        <a:bodyPr/>
        <a:lstStyle/>
        <a:p>
          <a:endParaRPr lang="en-US"/>
        </a:p>
      </dgm:t>
    </dgm:pt>
    <dgm:pt modelId="{2DD0AEDF-A3E6-4CD5-AC7E-3C3ACBCB283B}" type="sibTrans" cxnId="{93A0CCF9-E246-4EA6-B075-7EA91DFA2B07}">
      <dgm:prSet/>
      <dgm:spPr/>
      <dgm:t>
        <a:bodyPr/>
        <a:lstStyle/>
        <a:p>
          <a:endParaRPr lang="en-US"/>
        </a:p>
      </dgm:t>
    </dgm:pt>
    <dgm:pt modelId="{6C23C2C4-37DF-4167-930A-72BFAFE706DD}">
      <dgm:prSet phldrT="[Text]" custT="1"/>
      <dgm:spPr/>
      <dgm:t>
        <a:bodyPr/>
        <a:lstStyle/>
        <a:p>
          <a:pPr algn="ctr"/>
          <a:r>
            <a:rPr lang="en-US" sz="1600" dirty="0"/>
            <a:t>Can we educate clients on retirement targets?</a:t>
          </a:r>
        </a:p>
      </dgm:t>
    </dgm:pt>
    <dgm:pt modelId="{C080AFFB-9B15-4C32-812A-59896A333473}" type="parTrans" cxnId="{709E8149-527F-4BE6-87C8-908536EC3827}">
      <dgm:prSet/>
      <dgm:spPr/>
      <dgm:t>
        <a:bodyPr/>
        <a:lstStyle/>
        <a:p>
          <a:endParaRPr lang="en-US"/>
        </a:p>
      </dgm:t>
    </dgm:pt>
    <dgm:pt modelId="{D842715B-E1DA-4E0E-9919-DFC7DFCE8E28}" type="sibTrans" cxnId="{709E8149-527F-4BE6-87C8-908536EC3827}">
      <dgm:prSet/>
      <dgm:spPr/>
      <dgm:t>
        <a:bodyPr/>
        <a:lstStyle/>
        <a:p>
          <a:endParaRPr lang="en-US"/>
        </a:p>
      </dgm:t>
    </dgm:pt>
    <dgm:pt modelId="{69274BBA-F313-4E87-9BE6-784E89EC473F}">
      <dgm:prSet phldrT="[Text]"/>
      <dgm:spPr/>
      <dgm:t>
        <a:bodyPr/>
        <a:lstStyle/>
        <a:p>
          <a:r>
            <a:rPr lang="en-US" dirty="0" err="1"/>
            <a:t>PyPortfolio</a:t>
          </a:r>
          <a:r>
            <a:rPr lang="en-US" dirty="0"/>
            <a:t> Optimizer</a:t>
          </a:r>
        </a:p>
      </dgm:t>
    </dgm:pt>
    <dgm:pt modelId="{B2AC2038-3E08-4AE5-9C71-137020786910}" type="parTrans" cxnId="{486222D9-BF92-4C82-B365-A06655316C67}">
      <dgm:prSet/>
      <dgm:spPr/>
      <dgm:t>
        <a:bodyPr/>
        <a:lstStyle/>
        <a:p>
          <a:endParaRPr lang="en-US"/>
        </a:p>
      </dgm:t>
    </dgm:pt>
    <dgm:pt modelId="{BBC68DEB-0F50-453C-A929-51D90EDC51F8}" type="sibTrans" cxnId="{486222D9-BF92-4C82-B365-A06655316C67}">
      <dgm:prSet/>
      <dgm:spPr/>
      <dgm:t>
        <a:bodyPr/>
        <a:lstStyle/>
        <a:p>
          <a:endParaRPr lang="en-US"/>
        </a:p>
      </dgm:t>
    </dgm:pt>
    <dgm:pt modelId="{BE8316EE-4A60-4A07-919B-3AAE202E2326}">
      <dgm:prSet phldrT="[Text]"/>
      <dgm:spPr/>
      <dgm:t>
        <a:bodyPr/>
        <a:lstStyle/>
        <a:p>
          <a:pPr algn="ctr">
            <a:buFont typeface="Arial" panose="020B0604020202020204" pitchFamily="34" charset="0"/>
            <a:buChar char="•"/>
          </a:pPr>
          <a:r>
            <a:rPr lang="en-US" dirty="0"/>
            <a:t>How can we optimize portfolio’s with optimal weights?</a:t>
          </a:r>
        </a:p>
      </dgm:t>
    </dgm:pt>
    <dgm:pt modelId="{F7CC2E24-5575-484A-A934-6A0A4BED1D84}" type="parTrans" cxnId="{8F5720A6-E0A1-4E01-9FEB-0FF3A1671B77}">
      <dgm:prSet/>
      <dgm:spPr/>
      <dgm:t>
        <a:bodyPr/>
        <a:lstStyle/>
        <a:p>
          <a:endParaRPr lang="en-US"/>
        </a:p>
      </dgm:t>
    </dgm:pt>
    <dgm:pt modelId="{B12EF4AB-7124-46FF-BB55-4CB3DC5B6286}" type="sibTrans" cxnId="{8F5720A6-E0A1-4E01-9FEB-0FF3A1671B77}">
      <dgm:prSet/>
      <dgm:spPr/>
      <dgm:t>
        <a:bodyPr/>
        <a:lstStyle/>
        <a:p>
          <a:endParaRPr lang="en-US"/>
        </a:p>
      </dgm:t>
    </dgm:pt>
    <dgm:pt modelId="{1A55B63A-D7D2-4403-9871-8958B096CC6D}">
      <dgm:prSet phldrT="[Text]"/>
      <dgm:spPr/>
      <dgm:t>
        <a:bodyPr/>
        <a:lstStyle/>
        <a:p>
          <a:r>
            <a:rPr lang="en-US" dirty="0"/>
            <a:t>Dashboard</a:t>
          </a:r>
        </a:p>
        <a:p>
          <a:r>
            <a:rPr lang="en-US" dirty="0"/>
            <a:t>Panels</a:t>
          </a:r>
        </a:p>
        <a:p>
          <a:r>
            <a:rPr lang="en-US" dirty="0" err="1"/>
            <a:t>Jupyter</a:t>
          </a:r>
          <a:r>
            <a:rPr lang="en-US" dirty="0"/>
            <a:t> Notebook</a:t>
          </a:r>
        </a:p>
      </dgm:t>
    </dgm:pt>
    <dgm:pt modelId="{88D6402A-B673-45A5-973A-BD7FBB1A0923}" type="parTrans" cxnId="{F4BC92B0-8E62-45BA-8CE5-5CB2C6FE3D73}">
      <dgm:prSet/>
      <dgm:spPr/>
      <dgm:t>
        <a:bodyPr/>
        <a:lstStyle/>
        <a:p>
          <a:endParaRPr lang="en-US"/>
        </a:p>
      </dgm:t>
    </dgm:pt>
    <dgm:pt modelId="{CB31037E-7C64-4461-92B3-3AB1D3B3B141}" type="sibTrans" cxnId="{F4BC92B0-8E62-45BA-8CE5-5CB2C6FE3D73}">
      <dgm:prSet/>
      <dgm:spPr/>
      <dgm:t>
        <a:bodyPr/>
        <a:lstStyle/>
        <a:p>
          <a:endParaRPr lang="en-US"/>
        </a:p>
      </dgm:t>
    </dgm:pt>
    <dgm:pt modelId="{05A2848E-F7CE-4AD3-8CAF-38743C19C030}">
      <dgm:prSet phldrT="[Text]"/>
      <dgm:spPr/>
      <dgm:t>
        <a:bodyPr/>
        <a:lstStyle/>
        <a:p>
          <a:pPr algn="ctr"/>
          <a:r>
            <a:rPr lang="en-US" dirty="0"/>
            <a:t>How do we present the data given retirement goals?</a:t>
          </a:r>
        </a:p>
      </dgm:t>
    </dgm:pt>
    <dgm:pt modelId="{80E9FC3A-1BC8-4539-B757-CF6C1A0F014D}" type="parTrans" cxnId="{447A1438-EB48-4308-A3BD-C800BB6AD212}">
      <dgm:prSet/>
      <dgm:spPr/>
      <dgm:t>
        <a:bodyPr/>
        <a:lstStyle/>
        <a:p>
          <a:endParaRPr lang="en-US"/>
        </a:p>
      </dgm:t>
    </dgm:pt>
    <dgm:pt modelId="{E9D4E8E8-BD2D-47CF-A70E-9B36C3F3ABCF}" type="sibTrans" cxnId="{447A1438-EB48-4308-A3BD-C800BB6AD212}">
      <dgm:prSet/>
      <dgm:spPr/>
      <dgm:t>
        <a:bodyPr/>
        <a:lstStyle/>
        <a:p>
          <a:endParaRPr lang="en-US"/>
        </a:p>
      </dgm:t>
    </dgm:pt>
    <dgm:pt modelId="{054EFC13-8BF3-482B-8C85-B4B089B4817C}">
      <dgm:prSet phldrT="[Text]"/>
      <dgm:spPr/>
      <dgm:t>
        <a:bodyPr/>
        <a:lstStyle/>
        <a:p>
          <a:r>
            <a:rPr lang="en-US" dirty="0"/>
            <a:t>IEX Finance</a:t>
          </a:r>
        </a:p>
        <a:p>
          <a:r>
            <a:rPr lang="en-US" dirty="0"/>
            <a:t>Bloomberg</a:t>
          </a:r>
        </a:p>
        <a:p>
          <a:r>
            <a:rPr lang="en-US" dirty="0"/>
            <a:t>Pandas</a:t>
          </a:r>
        </a:p>
        <a:p>
          <a:r>
            <a:rPr lang="en-US" dirty="0"/>
            <a:t>Python </a:t>
          </a:r>
        </a:p>
      </dgm:t>
    </dgm:pt>
    <dgm:pt modelId="{FFB09DBD-52ED-44A2-8D8F-9675D6688047}" type="parTrans" cxnId="{E1355E01-770B-43BD-9138-F0F45699834C}">
      <dgm:prSet/>
      <dgm:spPr/>
      <dgm:t>
        <a:bodyPr/>
        <a:lstStyle/>
        <a:p>
          <a:endParaRPr lang="en-US"/>
        </a:p>
      </dgm:t>
    </dgm:pt>
    <dgm:pt modelId="{EFEC381F-CDE2-45C5-8922-C22DC98014BD}" type="sibTrans" cxnId="{E1355E01-770B-43BD-9138-F0F45699834C}">
      <dgm:prSet/>
      <dgm:spPr/>
      <dgm:t>
        <a:bodyPr/>
        <a:lstStyle/>
        <a:p>
          <a:endParaRPr lang="en-US"/>
        </a:p>
      </dgm:t>
    </dgm:pt>
    <dgm:pt modelId="{AFC5BA4C-56B6-4564-8B33-697A83C41AC5}">
      <dgm:prSet phldrT="[Text]" custT="1"/>
      <dgm:spPr/>
      <dgm:t>
        <a:bodyPr/>
        <a:lstStyle/>
        <a:p>
          <a:pPr algn="ctr"/>
          <a:r>
            <a:rPr lang="en-US" sz="1400" dirty="0"/>
            <a:t>Can we generate and  optimize a portfolio based on retirement </a:t>
          </a:r>
          <a:r>
            <a:rPr lang="en-US" sz="1600" dirty="0"/>
            <a:t>targets?</a:t>
          </a:r>
        </a:p>
      </dgm:t>
    </dgm:pt>
    <dgm:pt modelId="{70530771-140F-479B-8906-362DFACD27B7}" type="parTrans" cxnId="{DDAB6F52-35C3-4A9E-83CC-65FE2573EA8F}">
      <dgm:prSet/>
      <dgm:spPr/>
      <dgm:t>
        <a:bodyPr/>
        <a:lstStyle/>
        <a:p>
          <a:endParaRPr lang="en-US"/>
        </a:p>
      </dgm:t>
    </dgm:pt>
    <dgm:pt modelId="{8DB08FB4-035F-4E01-9EFC-F6E0A7287BDC}" type="sibTrans" cxnId="{DDAB6F52-35C3-4A9E-83CC-65FE2573EA8F}">
      <dgm:prSet/>
      <dgm:spPr/>
      <dgm:t>
        <a:bodyPr/>
        <a:lstStyle/>
        <a:p>
          <a:endParaRPr lang="en-US"/>
        </a:p>
      </dgm:t>
    </dgm:pt>
    <dgm:pt modelId="{E344C56D-84DA-41DA-885D-4BB879AE5438}" type="pres">
      <dgm:prSet presAssocID="{4FFA2C07-12FF-4F30-865F-AC908F86BA88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437F1B9B-9128-448B-A65D-8F74634D6ED1}" type="pres">
      <dgm:prSet presAssocID="{4FFA2C07-12FF-4F30-865F-AC908F86BA88}" presName="children" presStyleCnt="0"/>
      <dgm:spPr/>
    </dgm:pt>
    <dgm:pt modelId="{7E5D7503-E5BB-49C4-9CBC-FF9AE30DA597}" type="pres">
      <dgm:prSet presAssocID="{4FFA2C07-12FF-4F30-865F-AC908F86BA88}" presName="child1group" presStyleCnt="0"/>
      <dgm:spPr/>
    </dgm:pt>
    <dgm:pt modelId="{0C26717A-28EF-4FE4-9BA8-CA55D3F94233}" type="pres">
      <dgm:prSet presAssocID="{4FFA2C07-12FF-4F30-865F-AC908F86BA88}" presName="child1" presStyleLbl="bgAcc1" presStyleIdx="0" presStyleCnt="4" custAng="0" custLinFactNeighborX="-16804" custLinFactNeighborY="24321"/>
      <dgm:spPr/>
    </dgm:pt>
    <dgm:pt modelId="{227C7ACE-1AD3-4748-B636-3876DF710DD1}" type="pres">
      <dgm:prSet presAssocID="{4FFA2C07-12FF-4F30-865F-AC908F86BA88}" presName="child1Text" presStyleLbl="bgAcc1" presStyleIdx="0" presStyleCnt="4">
        <dgm:presLayoutVars>
          <dgm:bulletEnabled val="1"/>
        </dgm:presLayoutVars>
      </dgm:prSet>
      <dgm:spPr/>
    </dgm:pt>
    <dgm:pt modelId="{A5BE689E-0289-4948-9D8A-8AEFA4622D96}" type="pres">
      <dgm:prSet presAssocID="{4FFA2C07-12FF-4F30-865F-AC908F86BA88}" presName="child2group" presStyleCnt="0"/>
      <dgm:spPr/>
    </dgm:pt>
    <dgm:pt modelId="{DE5FBAC3-1992-424E-A83E-F08224FFA587}" type="pres">
      <dgm:prSet presAssocID="{4FFA2C07-12FF-4F30-865F-AC908F86BA88}" presName="child2" presStyleLbl="bgAcc1" presStyleIdx="1" presStyleCnt="4" custLinFactNeighborX="24553" custLinFactNeighborY="24320"/>
      <dgm:spPr/>
    </dgm:pt>
    <dgm:pt modelId="{3B9E2D15-0DAB-40E8-A0B5-388009E50293}" type="pres">
      <dgm:prSet presAssocID="{4FFA2C07-12FF-4F30-865F-AC908F86BA88}" presName="child2Text" presStyleLbl="bgAcc1" presStyleIdx="1" presStyleCnt="4">
        <dgm:presLayoutVars>
          <dgm:bulletEnabled val="1"/>
        </dgm:presLayoutVars>
      </dgm:prSet>
      <dgm:spPr/>
    </dgm:pt>
    <dgm:pt modelId="{4D13A0FF-987A-48EA-86B4-D46ABEC6740F}" type="pres">
      <dgm:prSet presAssocID="{4FFA2C07-12FF-4F30-865F-AC908F86BA88}" presName="child3group" presStyleCnt="0"/>
      <dgm:spPr/>
    </dgm:pt>
    <dgm:pt modelId="{CBDBF67F-B7E1-406F-9180-6D0B014CDE59}" type="pres">
      <dgm:prSet presAssocID="{4FFA2C07-12FF-4F30-865F-AC908F86BA88}" presName="child3" presStyleLbl="bgAcc1" presStyleIdx="2" presStyleCnt="4" custLinFactNeighborX="24553" custLinFactNeighborY="-26116"/>
      <dgm:spPr/>
    </dgm:pt>
    <dgm:pt modelId="{7E6E00D5-66E8-4A83-8E84-7DF887E1DDA5}" type="pres">
      <dgm:prSet presAssocID="{4FFA2C07-12FF-4F30-865F-AC908F86BA88}" presName="child3Text" presStyleLbl="bgAcc1" presStyleIdx="2" presStyleCnt="4">
        <dgm:presLayoutVars>
          <dgm:bulletEnabled val="1"/>
        </dgm:presLayoutVars>
      </dgm:prSet>
      <dgm:spPr/>
    </dgm:pt>
    <dgm:pt modelId="{2A183C75-52E3-477D-A6C9-76F1C81A3A14}" type="pres">
      <dgm:prSet presAssocID="{4FFA2C07-12FF-4F30-865F-AC908F86BA88}" presName="child4group" presStyleCnt="0"/>
      <dgm:spPr/>
    </dgm:pt>
    <dgm:pt modelId="{2BEFF1E0-3731-4183-BE5B-2087FECE3AEC}" type="pres">
      <dgm:prSet presAssocID="{4FFA2C07-12FF-4F30-865F-AC908F86BA88}" presName="child4" presStyleLbl="bgAcc1" presStyleIdx="3" presStyleCnt="4" custLinFactNeighborX="-21585" custLinFactNeighborY="-21474"/>
      <dgm:spPr/>
    </dgm:pt>
    <dgm:pt modelId="{BB7BDE56-A712-49EB-B370-F6F4EAC5421A}" type="pres">
      <dgm:prSet presAssocID="{4FFA2C07-12FF-4F30-865F-AC908F86BA88}" presName="child4Text" presStyleLbl="bgAcc1" presStyleIdx="3" presStyleCnt="4">
        <dgm:presLayoutVars>
          <dgm:bulletEnabled val="1"/>
        </dgm:presLayoutVars>
      </dgm:prSet>
      <dgm:spPr/>
    </dgm:pt>
    <dgm:pt modelId="{D6FBF0BD-290E-4227-88DE-8CBD0D372677}" type="pres">
      <dgm:prSet presAssocID="{4FFA2C07-12FF-4F30-865F-AC908F86BA88}" presName="childPlaceholder" presStyleCnt="0"/>
      <dgm:spPr/>
    </dgm:pt>
    <dgm:pt modelId="{A9CD55E5-8CA7-499E-BB76-2E5A5D854653}" type="pres">
      <dgm:prSet presAssocID="{4FFA2C07-12FF-4F30-865F-AC908F86BA88}" presName="circle" presStyleCnt="0"/>
      <dgm:spPr/>
    </dgm:pt>
    <dgm:pt modelId="{84DF8673-44C4-4A8D-ABC5-857EC382F5CB}" type="pres">
      <dgm:prSet presAssocID="{4FFA2C07-12FF-4F30-865F-AC908F86BA88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6C6949A5-4166-4089-8165-CAF7F2E42F30}" type="pres">
      <dgm:prSet presAssocID="{4FFA2C07-12FF-4F30-865F-AC908F86BA88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45B9692-560B-42A2-80C6-B18BBC968130}" type="pres">
      <dgm:prSet presAssocID="{4FFA2C07-12FF-4F30-865F-AC908F86BA88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7E8F880E-A25F-4FBC-AD71-3563154ADD30}" type="pres">
      <dgm:prSet presAssocID="{4FFA2C07-12FF-4F30-865F-AC908F86BA88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EC6D8ADC-2232-43EF-8E64-CD9F2705519C}" type="pres">
      <dgm:prSet presAssocID="{4FFA2C07-12FF-4F30-865F-AC908F86BA88}" presName="quadrantPlaceholder" presStyleCnt="0"/>
      <dgm:spPr/>
    </dgm:pt>
    <dgm:pt modelId="{6B20CEE6-11DB-4766-9BEA-34CB8163EC18}" type="pres">
      <dgm:prSet presAssocID="{4FFA2C07-12FF-4F30-865F-AC908F86BA88}" presName="center1" presStyleLbl="fgShp" presStyleIdx="0" presStyleCnt="2"/>
      <dgm:spPr/>
    </dgm:pt>
    <dgm:pt modelId="{111C2DBB-1E10-4348-B2D2-BDD9D0DD7499}" type="pres">
      <dgm:prSet presAssocID="{4FFA2C07-12FF-4F30-865F-AC908F86BA88}" presName="center2" presStyleLbl="fgShp" presStyleIdx="1" presStyleCnt="2"/>
      <dgm:spPr/>
    </dgm:pt>
  </dgm:ptLst>
  <dgm:cxnLst>
    <dgm:cxn modelId="{E1355E01-770B-43BD-9138-F0F45699834C}" srcId="{4FFA2C07-12FF-4F30-865F-AC908F86BA88}" destId="{054EFC13-8BF3-482B-8C85-B4B089B4817C}" srcOrd="3" destOrd="0" parTransId="{FFB09DBD-52ED-44A2-8D8F-9675D6688047}" sibTransId="{EFEC381F-CDE2-45C5-8922-C22DC98014BD}"/>
    <dgm:cxn modelId="{300A8514-24B9-47D6-900C-71AEC6CC2311}" type="presOf" srcId="{AFC5BA4C-56B6-4564-8B33-697A83C41AC5}" destId="{BB7BDE56-A712-49EB-B370-F6F4EAC5421A}" srcOrd="1" destOrd="0" presId="urn:microsoft.com/office/officeart/2005/8/layout/cycle4"/>
    <dgm:cxn modelId="{28B63E2B-7EC2-4B26-AE85-E7749756D4BE}" type="presOf" srcId="{05A2848E-F7CE-4AD3-8CAF-38743C19C030}" destId="{CBDBF67F-B7E1-406F-9180-6D0B014CDE59}" srcOrd="0" destOrd="0" presId="urn:microsoft.com/office/officeart/2005/8/layout/cycle4"/>
    <dgm:cxn modelId="{447A1438-EB48-4308-A3BD-C800BB6AD212}" srcId="{1A55B63A-D7D2-4403-9871-8958B096CC6D}" destId="{05A2848E-F7CE-4AD3-8CAF-38743C19C030}" srcOrd="0" destOrd="0" parTransId="{80E9FC3A-1BC8-4539-B757-CF6C1A0F014D}" sibTransId="{E9D4E8E8-BD2D-47CF-A70E-9B36C3F3ABCF}"/>
    <dgm:cxn modelId="{709E8149-527F-4BE6-87C8-908536EC3827}" srcId="{9FD9CABF-D798-4E5B-B9E8-819FEC4CB5AA}" destId="{6C23C2C4-37DF-4167-930A-72BFAFE706DD}" srcOrd="0" destOrd="0" parTransId="{C080AFFB-9B15-4C32-812A-59896A333473}" sibTransId="{D842715B-E1DA-4E0E-9919-DFC7DFCE8E28}"/>
    <dgm:cxn modelId="{9EE3C34E-51F7-4935-B084-1150CA939195}" type="presOf" srcId="{9FD9CABF-D798-4E5B-B9E8-819FEC4CB5AA}" destId="{84DF8673-44C4-4A8D-ABC5-857EC382F5CB}" srcOrd="0" destOrd="0" presId="urn:microsoft.com/office/officeart/2005/8/layout/cycle4"/>
    <dgm:cxn modelId="{DDAB6F52-35C3-4A9E-83CC-65FE2573EA8F}" srcId="{054EFC13-8BF3-482B-8C85-B4B089B4817C}" destId="{AFC5BA4C-56B6-4564-8B33-697A83C41AC5}" srcOrd="0" destOrd="0" parTransId="{70530771-140F-479B-8906-362DFACD27B7}" sibTransId="{8DB08FB4-035F-4E01-9EFC-F6E0A7287BDC}"/>
    <dgm:cxn modelId="{6D50417A-0344-4ABA-BAFE-6DD73E1A7D97}" type="presOf" srcId="{05A2848E-F7CE-4AD3-8CAF-38743C19C030}" destId="{7E6E00D5-66E8-4A83-8E84-7DF887E1DDA5}" srcOrd="1" destOrd="0" presId="urn:microsoft.com/office/officeart/2005/8/layout/cycle4"/>
    <dgm:cxn modelId="{6A364292-750A-44D8-9364-08B0925E7BA9}" type="presOf" srcId="{AFC5BA4C-56B6-4564-8B33-697A83C41AC5}" destId="{2BEFF1E0-3731-4183-BE5B-2087FECE3AEC}" srcOrd="0" destOrd="0" presId="urn:microsoft.com/office/officeart/2005/8/layout/cycle4"/>
    <dgm:cxn modelId="{BDEAA797-C795-4044-9181-442749639B7F}" type="presOf" srcId="{4FFA2C07-12FF-4F30-865F-AC908F86BA88}" destId="{E344C56D-84DA-41DA-885D-4BB879AE5438}" srcOrd="0" destOrd="0" presId="urn:microsoft.com/office/officeart/2005/8/layout/cycle4"/>
    <dgm:cxn modelId="{5BE8849E-837E-4B29-8D38-FE4B27BAD8E4}" type="presOf" srcId="{6C23C2C4-37DF-4167-930A-72BFAFE706DD}" destId="{0C26717A-28EF-4FE4-9BA8-CA55D3F94233}" srcOrd="0" destOrd="0" presId="urn:microsoft.com/office/officeart/2005/8/layout/cycle4"/>
    <dgm:cxn modelId="{8F5720A6-E0A1-4E01-9FEB-0FF3A1671B77}" srcId="{69274BBA-F313-4E87-9BE6-784E89EC473F}" destId="{BE8316EE-4A60-4A07-919B-3AAE202E2326}" srcOrd="0" destOrd="0" parTransId="{F7CC2E24-5575-484A-A934-6A0A4BED1D84}" sibTransId="{B12EF4AB-7124-46FF-BB55-4CB3DC5B6286}"/>
    <dgm:cxn modelId="{5380E8A9-B991-437D-BD9A-AF48C42C0494}" type="presOf" srcId="{6C23C2C4-37DF-4167-930A-72BFAFE706DD}" destId="{227C7ACE-1AD3-4748-B636-3876DF710DD1}" srcOrd="1" destOrd="0" presId="urn:microsoft.com/office/officeart/2005/8/layout/cycle4"/>
    <dgm:cxn modelId="{F4BC92B0-8E62-45BA-8CE5-5CB2C6FE3D73}" srcId="{4FFA2C07-12FF-4F30-865F-AC908F86BA88}" destId="{1A55B63A-D7D2-4403-9871-8958B096CC6D}" srcOrd="2" destOrd="0" parTransId="{88D6402A-B673-45A5-973A-BD7FBB1A0923}" sibTransId="{CB31037E-7C64-4461-92B3-3AB1D3B3B141}"/>
    <dgm:cxn modelId="{34886FB8-1980-46E5-8C0A-21837019DAF4}" type="presOf" srcId="{054EFC13-8BF3-482B-8C85-B4B089B4817C}" destId="{7E8F880E-A25F-4FBC-AD71-3563154ADD30}" srcOrd="0" destOrd="0" presId="urn:microsoft.com/office/officeart/2005/8/layout/cycle4"/>
    <dgm:cxn modelId="{A1AEB6D5-EC58-4AE9-A7DF-1FA041C4C480}" type="presOf" srcId="{BE8316EE-4A60-4A07-919B-3AAE202E2326}" destId="{3B9E2D15-0DAB-40E8-A0B5-388009E50293}" srcOrd="1" destOrd="0" presId="urn:microsoft.com/office/officeart/2005/8/layout/cycle4"/>
    <dgm:cxn modelId="{486222D9-BF92-4C82-B365-A06655316C67}" srcId="{4FFA2C07-12FF-4F30-865F-AC908F86BA88}" destId="{69274BBA-F313-4E87-9BE6-784E89EC473F}" srcOrd="1" destOrd="0" parTransId="{B2AC2038-3E08-4AE5-9C71-137020786910}" sibTransId="{BBC68DEB-0F50-453C-A929-51D90EDC51F8}"/>
    <dgm:cxn modelId="{5B3524F1-D358-4E7F-B4E6-D8B0FDD34C2C}" type="presOf" srcId="{BE8316EE-4A60-4A07-919B-3AAE202E2326}" destId="{DE5FBAC3-1992-424E-A83E-F08224FFA587}" srcOrd="0" destOrd="0" presId="urn:microsoft.com/office/officeart/2005/8/layout/cycle4"/>
    <dgm:cxn modelId="{7F468EF5-BEC4-4D4A-A34F-3CFA7E88B63A}" type="presOf" srcId="{69274BBA-F313-4E87-9BE6-784E89EC473F}" destId="{6C6949A5-4166-4089-8165-CAF7F2E42F30}" srcOrd="0" destOrd="0" presId="urn:microsoft.com/office/officeart/2005/8/layout/cycle4"/>
    <dgm:cxn modelId="{93A0CCF9-E246-4EA6-B075-7EA91DFA2B07}" srcId="{4FFA2C07-12FF-4F30-865F-AC908F86BA88}" destId="{9FD9CABF-D798-4E5B-B9E8-819FEC4CB5AA}" srcOrd="0" destOrd="0" parTransId="{5C9294F6-E465-4A5A-96C7-5EDF30999A15}" sibTransId="{2DD0AEDF-A3E6-4CD5-AC7E-3C3ACBCB283B}"/>
    <dgm:cxn modelId="{257BBCFA-5DD7-4C4C-B0C0-D3F591997E95}" type="presOf" srcId="{1A55B63A-D7D2-4403-9871-8958B096CC6D}" destId="{045B9692-560B-42A2-80C6-B18BBC968130}" srcOrd="0" destOrd="0" presId="urn:microsoft.com/office/officeart/2005/8/layout/cycle4"/>
    <dgm:cxn modelId="{19315F46-CDF8-473A-969F-218B44FAD6DC}" type="presParOf" srcId="{E344C56D-84DA-41DA-885D-4BB879AE5438}" destId="{437F1B9B-9128-448B-A65D-8F74634D6ED1}" srcOrd="0" destOrd="0" presId="urn:microsoft.com/office/officeart/2005/8/layout/cycle4"/>
    <dgm:cxn modelId="{E6B4DCEA-4675-491E-B64D-F431181CC590}" type="presParOf" srcId="{437F1B9B-9128-448B-A65D-8F74634D6ED1}" destId="{7E5D7503-E5BB-49C4-9CBC-FF9AE30DA597}" srcOrd="0" destOrd="0" presId="urn:microsoft.com/office/officeart/2005/8/layout/cycle4"/>
    <dgm:cxn modelId="{0E406611-B082-4A98-A469-9AB58D1E926D}" type="presParOf" srcId="{7E5D7503-E5BB-49C4-9CBC-FF9AE30DA597}" destId="{0C26717A-28EF-4FE4-9BA8-CA55D3F94233}" srcOrd="0" destOrd="0" presId="urn:microsoft.com/office/officeart/2005/8/layout/cycle4"/>
    <dgm:cxn modelId="{D1649059-E0D1-49B9-A7CB-629944B0707C}" type="presParOf" srcId="{7E5D7503-E5BB-49C4-9CBC-FF9AE30DA597}" destId="{227C7ACE-1AD3-4748-B636-3876DF710DD1}" srcOrd="1" destOrd="0" presId="urn:microsoft.com/office/officeart/2005/8/layout/cycle4"/>
    <dgm:cxn modelId="{8AC33397-DD20-42EB-84CA-EC6C3E0177B9}" type="presParOf" srcId="{437F1B9B-9128-448B-A65D-8F74634D6ED1}" destId="{A5BE689E-0289-4948-9D8A-8AEFA4622D96}" srcOrd="1" destOrd="0" presId="urn:microsoft.com/office/officeart/2005/8/layout/cycle4"/>
    <dgm:cxn modelId="{686A9B14-2B76-4ECA-B7BE-826FBC8332FB}" type="presParOf" srcId="{A5BE689E-0289-4948-9D8A-8AEFA4622D96}" destId="{DE5FBAC3-1992-424E-A83E-F08224FFA587}" srcOrd="0" destOrd="0" presId="urn:microsoft.com/office/officeart/2005/8/layout/cycle4"/>
    <dgm:cxn modelId="{5D573094-BAF4-43E5-A8A2-2E575B4DEA6C}" type="presParOf" srcId="{A5BE689E-0289-4948-9D8A-8AEFA4622D96}" destId="{3B9E2D15-0DAB-40E8-A0B5-388009E50293}" srcOrd="1" destOrd="0" presId="urn:microsoft.com/office/officeart/2005/8/layout/cycle4"/>
    <dgm:cxn modelId="{C7536B83-7464-4E36-A9AA-D80C7E1F3A5A}" type="presParOf" srcId="{437F1B9B-9128-448B-A65D-8F74634D6ED1}" destId="{4D13A0FF-987A-48EA-86B4-D46ABEC6740F}" srcOrd="2" destOrd="0" presId="urn:microsoft.com/office/officeart/2005/8/layout/cycle4"/>
    <dgm:cxn modelId="{0F7EC415-D936-4737-B2DA-A1E3AA5DB7DD}" type="presParOf" srcId="{4D13A0FF-987A-48EA-86B4-D46ABEC6740F}" destId="{CBDBF67F-B7E1-406F-9180-6D0B014CDE59}" srcOrd="0" destOrd="0" presId="urn:microsoft.com/office/officeart/2005/8/layout/cycle4"/>
    <dgm:cxn modelId="{C117B9CF-6C54-4291-8202-DC4FBC2BE202}" type="presParOf" srcId="{4D13A0FF-987A-48EA-86B4-D46ABEC6740F}" destId="{7E6E00D5-66E8-4A83-8E84-7DF887E1DDA5}" srcOrd="1" destOrd="0" presId="urn:microsoft.com/office/officeart/2005/8/layout/cycle4"/>
    <dgm:cxn modelId="{68398B91-7425-47DC-B19B-FDFA73965750}" type="presParOf" srcId="{437F1B9B-9128-448B-A65D-8F74634D6ED1}" destId="{2A183C75-52E3-477D-A6C9-76F1C81A3A14}" srcOrd="3" destOrd="0" presId="urn:microsoft.com/office/officeart/2005/8/layout/cycle4"/>
    <dgm:cxn modelId="{A4828261-9A88-433F-8D4D-624E07CEAF32}" type="presParOf" srcId="{2A183C75-52E3-477D-A6C9-76F1C81A3A14}" destId="{2BEFF1E0-3731-4183-BE5B-2087FECE3AEC}" srcOrd="0" destOrd="0" presId="urn:microsoft.com/office/officeart/2005/8/layout/cycle4"/>
    <dgm:cxn modelId="{2DCB16F9-ED8C-4F9D-B86A-48B8A72363D6}" type="presParOf" srcId="{2A183C75-52E3-477D-A6C9-76F1C81A3A14}" destId="{BB7BDE56-A712-49EB-B370-F6F4EAC5421A}" srcOrd="1" destOrd="0" presId="urn:microsoft.com/office/officeart/2005/8/layout/cycle4"/>
    <dgm:cxn modelId="{775B0975-134D-4FF4-97EE-108AA37F9A9A}" type="presParOf" srcId="{437F1B9B-9128-448B-A65D-8F74634D6ED1}" destId="{D6FBF0BD-290E-4227-88DE-8CBD0D372677}" srcOrd="4" destOrd="0" presId="urn:microsoft.com/office/officeart/2005/8/layout/cycle4"/>
    <dgm:cxn modelId="{0A6E8151-4649-42FE-BC9D-7A7D1ECC2A8F}" type="presParOf" srcId="{E344C56D-84DA-41DA-885D-4BB879AE5438}" destId="{A9CD55E5-8CA7-499E-BB76-2E5A5D854653}" srcOrd="1" destOrd="0" presId="urn:microsoft.com/office/officeart/2005/8/layout/cycle4"/>
    <dgm:cxn modelId="{CC1BF92D-3275-4009-B2BB-74803BEBCE29}" type="presParOf" srcId="{A9CD55E5-8CA7-499E-BB76-2E5A5D854653}" destId="{84DF8673-44C4-4A8D-ABC5-857EC382F5CB}" srcOrd="0" destOrd="0" presId="urn:microsoft.com/office/officeart/2005/8/layout/cycle4"/>
    <dgm:cxn modelId="{7A2CD1D1-E444-42B4-8B5D-3C095A8335CE}" type="presParOf" srcId="{A9CD55E5-8CA7-499E-BB76-2E5A5D854653}" destId="{6C6949A5-4166-4089-8165-CAF7F2E42F30}" srcOrd="1" destOrd="0" presId="urn:microsoft.com/office/officeart/2005/8/layout/cycle4"/>
    <dgm:cxn modelId="{B38257B7-544A-44B3-9A2A-9D4D7C25771C}" type="presParOf" srcId="{A9CD55E5-8CA7-499E-BB76-2E5A5D854653}" destId="{045B9692-560B-42A2-80C6-B18BBC968130}" srcOrd="2" destOrd="0" presId="urn:microsoft.com/office/officeart/2005/8/layout/cycle4"/>
    <dgm:cxn modelId="{9AEADD6E-5C96-476F-9F4A-34615A1665C2}" type="presParOf" srcId="{A9CD55E5-8CA7-499E-BB76-2E5A5D854653}" destId="{7E8F880E-A25F-4FBC-AD71-3563154ADD30}" srcOrd="3" destOrd="0" presId="urn:microsoft.com/office/officeart/2005/8/layout/cycle4"/>
    <dgm:cxn modelId="{7CCC3BA4-5E9B-4B61-865F-D03F98717778}" type="presParOf" srcId="{A9CD55E5-8CA7-499E-BB76-2E5A5D854653}" destId="{EC6D8ADC-2232-43EF-8E64-CD9F2705519C}" srcOrd="4" destOrd="0" presId="urn:microsoft.com/office/officeart/2005/8/layout/cycle4"/>
    <dgm:cxn modelId="{54941EAE-AA1F-4872-8CC8-4283E8E4A1E8}" type="presParOf" srcId="{E344C56D-84DA-41DA-885D-4BB879AE5438}" destId="{6B20CEE6-11DB-4766-9BEA-34CB8163EC18}" srcOrd="2" destOrd="0" presId="urn:microsoft.com/office/officeart/2005/8/layout/cycle4"/>
    <dgm:cxn modelId="{B7C77C88-C7B3-4BA5-98C9-C140F8527007}" type="presParOf" srcId="{E344C56D-84DA-41DA-885D-4BB879AE5438}" destId="{111C2DBB-1E10-4348-B2D2-BDD9D0DD7499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DBF67F-B7E1-406F-9180-6D0B014CDE59}">
      <dsp:nvSpPr>
        <dsp:cNvPr id="0" name=""/>
        <dsp:cNvSpPr/>
      </dsp:nvSpPr>
      <dsp:spPr>
        <a:xfrm>
          <a:off x="6736077" y="2816128"/>
          <a:ext cx="2332495" cy="1510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How do we present the data given retirement goals?</a:t>
          </a:r>
        </a:p>
      </dsp:txBody>
      <dsp:txXfrm>
        <a:off x="7469016" y="3227050"/>
        <a:ext cx="1566366" cy="1066816"/>
      </dsp:txXfrm>
    </dsp:sp>
    <dsp:sp modelId="{2BEFF1E0-3731-4183-BE5B-2087FECE3AEC}">
      <dsp:nvSpPr>
        <dsp:cNvPr id="0" name=""/>
        <dsp:cNvSpPr/>
      </dsp:nvSpPr>
      <dsp:spPr>
        <a:xfrm>
          <a:off x="1854261" y="2886265"/>
          <a:ext cx="2332495" cy="1510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Can we generate and  optimize a portfolio based on retirement </a:t>
          </a:r>
          <a:r>
            <a:rPr lang="en-US" sz="1600" kern="1200" dirty="0"/>
            <a:t>targets?</a:t>
          </a:r>
        </a:p>
      </dsp:txBody>
      <dsp:txXfrm>
        <a:off x="1887451" y="3297187"/>
        <a:ext cx="1566366" cy="1066816"/>
      </dsp:txXfrm>
    </dsp:sp>
    <dsp:sp modelId="{DE5FBAC3-1992-424E-A83E-F08224FFA587}">
      <dsp:nvSpPr>
        <dsp:cNvPr id="0" name=""/>
        <dsp:cNvSpPr/>
      </dsp:nvSpPr>
      <dsp:spPr>
        <a:xfrm>
          <a:off x="6736077" y="367457"/>
          <a:ext cx="2332495" cy="1510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114300" lvl="1" indent="-114300" algn="ctr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kern="1200" dirty="0"/>
            <a:t>How can we optimize portfolio’s with optimal weights?</a:t>
          </a:r>
        </a:p>
      </dsp:txBody>
      <dsp:txXfrm>
        <a:off x="7469016" y="400647"/>
        <a:ext cx="1566366" cy="1066816"/>
      </dsp:txXfrm>
    </dsp:sp>
    <dsp:sp modelId="{0C26717A-28EF-4FE4-9BA8-CA55D3F94233}">
      <dsp:nvSpPr>
        <dsp:cNvPr id="0" name=""/>
        <dsp:cNvSpPr/>
      </dsp:nvSpPr>
      <dsp:spPr>
        <a:xfrm>
          <a:off x="1965778" y="367472"/>
          <a:ext cx="2332495" cy="151092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marL="171450" lvl="1" indent="-171450" algn="ctr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Can we educate clients on retirement targets?</a:t>
          </a:r>
        </a:p>
      </dsp:txBody>
      <dsp:txXfrm>
        <a:off x="1998968" y="400662"/>
        <a:ext cx="1566366" cy="1066816"/>
      </dsp:txXfrm>
    </dsp:sp>
    <dsp:sp modelId="{84DF8673-44C4-4A8D-ABC5-857EC382F5CB}">
      <dsp:nvSpPr>
        <dsp:cNvPr id="0" name=""/>
        <dsp:cNvSpPr/>
      </dsp:nvSpPr>
      <dsp:spPr>
        <a:xfrm>
          <a:off x="3335112" y="269134"/>
          <a:ext cx="2044474" cy="204447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Generate Portfolios using broad based ETF’s </a:t>
          </a:r>
        </a:p>
      </dsp:txBody>
      <dsp:txXfrm>
        <a:off x="3933925" y="867947"/>
        <a:ext cx="1445661" cy="1445661"/>
      </dsp:txXfrm>
    </dsp:sp>
    <dsp:sp modelId="{6C6949A5-4166-4089-8165-CAF7F2E42F30}">
      <dsp:nvSpPr>
        <dsp:cNvPr id="0" name=""/>
        <dsp:cNvSpPr/>
      </dsp:nvSpPr>
      <dsp:spPr>
        <a:xfrm rot="5400000">
          <a:off x="5474019" y="269134"/>
          <a:ext cx="2044474" cy="204447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PyPortfolio</a:t>
          </a:r>
          <a:r>
            <a:rPr lang="en-US" sz="1600" kern="1200" dirty="0"/>
            <a:t> Optimizer</a:t>
          </a:r>
        </a:p>
      </dsp:txBody>
      <dsp:txXfrm rot="-5400000">
        <a:off x="5474019" y="867947"/>
        <a:ext cx="1445661" cy="1445661"/>
      </dsp:txXfrm>
    </dsp:sp>
    <dsp:sp modelId="{045B9692-560B-42A2-80C6-B18BBC968130}">
      <dsp:nvSpPr>
        <dsp:cNvPr id="0" name=""/>
        <dsp:cNvSpPr/>
      </dsp:nvSpPr>
      <dsp:spPr>
        <a:xfrm rot="10800000">
          <a:off x="5474019" y="2408041"/>
          <a:ext cx="2044474" cy="204447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Dashboard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Panels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/>
            <a:t>Jupyter</a:t>
          </a:r>
          <a:r>
            <a:rPr lang="en-US" sz="1600" kern="1200" dirty="0"/>
            <a:t> Notebook</a:t>
          </a:r>
        </a:p>
      </dsp:txBody>
      <dsp:txXfrm rot="10800000">
        <a:off x="5474019" y="2408041"/>
        <a:ext cx="1445661" cy="1445661"/>
      </dsp:txXfrm>
    </dsp:sp>
    <dsp:sp modelId="{7E8F880E-A25F-4FBC-AD71-3563154ADD30}">
      <dsp:nvSpPr>
        <dsp:cNvPr id="0" name=""/>
        <dsp:cNvSpPr/>
      </dsp:nvSpPr>
      <dsp:spPr>
        <a:xfrm rot="16200000">
          <a:off x="3335112" y="2408041"/>
          <a:ext cx="2044474" cy="204447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IEX Finance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Bloomberg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Pandas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Python </a:t>
          </a:r>
        </a:p>
      </dsp:txBody>
      <dsp:txXfrm rot="5400000">
        <a:off x="3933925" y="2408041"/>
        <a:ext cx="1445661" cy="1445661"/>
      </dsp:txXfrm>
    </dsp:sp>
    <dsp:sp modelId="{6B20CEE6-11DB-4766-9BEA-34CB8163EC18}">
      <dsp:nvSpPr>
        <dsp:cNvPr id="0" name=""/>
        <dsp:cNvSpPr/>
      </dsp:nvSpPr>
      <dsp:spPr>
        <a:xfrm>
          <a:off x="5073859" y="1935876"/>
          <a:ext cx="705886" cy="613814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1C2DBB-1E10-4348-B2D2-BDD9D0DD7499}">
      <dsp:nvSpPr>
        <dsp:cNvPr id="0" name=""/>
        <dsp:cNvSpPr/>
      </dsp:nvSpPr>
      <dsp:spPr>
        <a:xfrm rot="10800000">
          <a:off x="5073859" y="2171959"/>
          <a:ext cx="705886" cy="613814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tiff>
</file>

<file path=ppt/media/image6.tiff>
</file>

<file path=ppt/media/image7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9E7380-B91E-F548-8EED-4C863C74DA24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35D066-056B-AF4B-B5DF-CC87461384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386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35D066-056B-AF4B-B5DF-CC87461384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23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E3FC1-DC5C-4B3C-91BC-76293A90B6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F3C365-EC81-4524-B149-A3245457E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BFE86-3F47-467C-9BAC-43D03DB4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F8202-B8FC-44E2-BDB5-0FC469037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8D6AA-344B-4F07-8B8E-1AB9DB795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66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6320-6F67-403D-B55F-20B1266FD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C36190-9514-4C07-A196-E53154270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35E31-ECCB-49BC-981F-ED202EA1C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FE462-A02F-41CA-82F7-40892D9C6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E72FF-3BA4-44DF-8634-877F1F36B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286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30FC8E-9607-4D96-BFDC-9AE897B80F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41E05E-810C-4A59-8A50-E6B98D582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C57B3-F40F-4671-B458-885854627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248851-9FF6-48F5-9309-5575CAEC8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AB993-2509-4C51-8365-3C45D57C0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665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53CFD-656D-4CB9-B372-1A3FB3D2B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C905C-F501-46CE-9288-B1756C470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3AACC-2BC9-4694-8A69-61C7776A2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866A8-C152-491F-8D28-C600BC769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A547E-6FBD-4EC1-9C7C-406F6C22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3899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E5E39-56EB-434D-9AC8-F837CC939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7D80A-1126-434A-9129-B85113487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E0DF3-5C8F-40BE-A4D5-658CDBB7F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8345A-F241-4448-98F8-630270DD3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B7E5E-4AAB-4D1C-B8FD-B22F573B5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58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54324-BF20-451B-A857-FC32128AE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1D071D-D537-4359-AC23-2AEB9B533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39954-C9D8-4A4E-AFBB-D545B4BBF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ECFF03-255C-4E05-BA17-45F52D286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2CB395-6ABF-400E-97AB-EC22BBB7A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4DF3F-6835-4965-8DAC-D5A6A6EF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05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EC19E-93E8-4C55-99D7-1A60DA11D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CC7DD-9F71-43FA-91BE-8636A3EA81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39915-E5FF-46FC-95EF-1AB90C89C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E55E3B-2B63-4253-AD49-79DC529310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27BC89-5EFE-4B04-9FB8-E206A63C51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971716-8167-4303-96A8-C1DF750D6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47130F-84F4-412D-A3CC-5FF611C08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8D894C-33B4-42E4-BE51-01F261325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30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5BB45-7CC2-41EC-9135-309F1C816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18D210-7B5D-4EC0-8D64-73193F117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D2930B-B78A-42BC-B301-A212C5FF1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AC91DB-7CC8-40DE-A595-341242DE3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326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D005BD-7C5B-4F15-9CDE-7C6912C1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FB2279-7833-4E8D-8EF6-B32D97B7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8B75D-B177-46B7-88B8-5AD86DC4C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893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76FF8-B6A8-4871-A2E7-62FD86696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5F62-F40E-4B65-B26D-C6858B3D22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A777E-4255-41A8-BD77-4E53B794D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D295E-BC1D-4258-AB7D-55EE477D0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CE0B71-B2AF-4507-AF3C-BD797F0B3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346B0-8E34-4D8F-A249-5ED555C4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428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D1CBF-A830-4E56-B60C-76CFB2207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5B37A1-C928-47C6-95D2-B6FAB37423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DD47E2-D4B7-4867-9508-495CD2D41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8EFCE2-C91A-4AFC-A3B4-35B5088FF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0AC47B-A622-4C5C-90BE-563B11271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5EF5C2-F816-4FE6-82AE-680D026E2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910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B0A05-C9E2-4E27-A8B9-9C78F4076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7D82E3-471C-4313-BB65-A06C7C8C7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D7C5C-F208-4C2C-9635-B13A3CEEB4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FB1663-B2A3-4EA7-8BBF-5696018CC4AD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0D7FF3-C1CD-4093-ACB8-8E29678531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96D47-905F-472E-8567-E9CEE350A7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BDCF5-4E68-47F9-A508-4D8513594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33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baby yoda">
            <a:extLst>
              <a:ext uri="{FF2B5EF4-FFF2-40B4-BE49-F238E27FC236}">
                <a16:creationId xmlns:a16="http://schemas.microsoft.com/office/drawing/2014/main" id="{05E0D8F5-4097-417B-99D9-CB50793AE9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1" r="23409" b="-1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B206EA-07FD-4766-A492-88B8D6117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b="1" dirty="0"/>
              <a:t>Baby Yoda Gone Robo!</a:t>
            </a:r>
          </a:p>
        </p:txBody>
      </p:sp>
      <p:sp>
        <p:nvSpPr>
          <p:cNvPr id="2054" name="Content Placeholder 2053">
            <a:extLst>
              <a:ext uri="{FF2B5EF4-FFF2-40B4-BE49-F238E27FC236}">
                <a16:creationId xmlns:a16="http://schemas.microsoft.com/office/drawing/2014/main" id="{F6AC7F04-5F53-4413-88AE-9DA2BEC458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b="1" u="sng" dirty="0"/>
              <a:t>Team Members</a:t>
            </a:r>
          </a:p>
          <a:p>
            <a:r>
              <a:rPr lang="en-US" sz="2000" dirty="0"/>
              <a:t>Peter Repetto</a:t>
            </a:r>
          </a:p>
          <a:p>
            <a:r>
              <a:rPr lang="en-US" sz="2000" dirty="0" err="1"/>
              <a:t>Junwei</a:t>
            </a:r>
            <a:r>
              <a:rPr lang="en-US" sz="2000" dirty="0"/>
              <a:t> Luo</a:t>
            </a:r>
          </a:p>
          <a:p>
            <a:r>
              <a:rPr lang="en-US" sz="2000" dirty="0" err="1"/>
              <a:t>Ninoslav</a:t>
            </a:r>
            <a:r>
              <a:rPr lang="en-US" sz="2000" dirty="0"/>
              <a:t> </a:t>
            </a:r>
            <a:r>
              <a:rPr lang="en-US" sz="2000" dirty="0" err="1"/>
              <a:t>Vasic</a:t>
            </a:r>
            <a:endParaRPr lang="en-US" sz="2000" dirty="0"/>
          </a:p>
          <a:p>
            <a:r>
              <a:rPr lang="en-US" sz="2000" dirty="0"/>
              <a:t>Troy Draizen</a:t>
            </a:r>
          </a:p>
          <a:p>
            <a:r>
              <a:rPr lang="en-US" sz="2000" dirty="0"/>
              <a:t>Kevin Qui</a:t>
            </a:r>
          </a:p>
          <a:p>
            <a:r>
              <a:rPr lang="en-US" sz="2000" dirty="0"/>
              <a:t>Special Thanks to Jeff </a:t>
            </a:r>
            <a:r>
              <a:rPr lang="en-US" sz="2000" dirty="0" err="1"/>
              <a:t>Slentz</a:t>
            </a:r>
            <a:endParaRPr lang="en-US" sz="2000" dirty="0"/>
          </a:p>
        </p:txBody>
      </p:sp>
      <p:pic>
        <p:nvPicPr>
          <p:cNvPr id="3" name="imperial_march.mp3" descr="imperial_march.mp3">
            <a:hlinkClick r:id="" action="ppaction://media"/>
            <a:extLst>
              <a:ext uri="{FF2B5EF4-FFF2-40B4-BE49-F238E27FC236}">
                <a16:creationId xmlns:a16="http://schemas.microsoft.com/office/drawing/2014/main" id="{95CE7A9C-E13F-6047-AFA2-44FD503C63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126168" y="5298281"/>
            <a:ext cx="812800" cy="8128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040638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star wars background powerpoint">
            <a:extLst>
              <a:ext uri="{FF2B5EF4-FFF2-40B4-BE49-F238E27FC236}">
                <a16:creationId xmlns:a16="http://schemas.microsoft.com/office/drawing/2014/main" id="{9992C5AE-47BC-42F0-97F6-DAC36849FA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r="20728"/>
          <a:stretch/>
        </p:blipFill>
        <p:spPr bwMode="auto">
          <a:xfrm>
            <a:off x="4117520" y="-478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6" name="Freeform: Shape 134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10937D-1BF1-4264-AB30-FC7201C3F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365125"/>
            <a:ext cx="10644647" cy="1325563"/>
          </a:xfrm>
        </p:spPr>
        <p:txBody>
          <a:bodyPr>
            <a:normAutofit/>
          </a:bodyPr>
          <a:lstStyle/>
          <a:p>
            <a:r>
              <a:rPr lang="en-US" sz="3200" i="1" dirty="0"/>
              <a:t>Simplified Investing Utilizing Efficient Frontier and Sharpe Ratio Optimizations ?</a:t>
            </a:r>
          </a:p>
        </p:txBody>
      </p:sp>
      <p:pic>
        <p:nvPicPr>
          <p:cNvPr id="3078" name="Picture 6" descr="Image result for efficient frontier pypfopt">
            <a:extLst>
              <a:ext uri="{FF2B5EF4-FFF2-40B4-BE49-F238E27FC236}">
                <a16:creationId xmlns:a16="http://schemas.microsoft.com/office/drawing/2014/main" id="{57B96148-E3FF-4F51-87B7-277FD471442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47" y="2330006"/>
            <a:ext cx="4813143" cy="3208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10DC31-5F4B-124A-B9E1-200963BC3B14}"/>
              </a:ext>
            </a:extLst>
          </p:cNvPr>
          <p:cNvSpPr txBox="1"/>
          <p:nvPr/>
        </p:nvSpPr>
        <p:spPr>
          <a:xfrm>
            <a:off x="735749" y="494222"/>
            <a:ext cx="1101615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Does Anyone Know What That Even Means?  Why Not Just Make it Simple </a:t>
            </a:r>
          </a:p>
          <a:p>
            <a:r>
              <a:rPr lang="en-US" sz="2800" dirty="0"/>
              <a:t>For Everyone?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BFA30F-67F8-473E-9FC7-BDEC00222AD5}"/>
              </a:ext>
            </a:extLst>
          </p:cNvPr>
          <p:cNvSpPr txBox="1"/>
          <p:nvPr/>
        </p:nvSpPr>
        <p:spPr>
          <a:xfrm>
            <a:off x="6748530" y="23300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9B4375-9F8B-4164-966B-E2CDDC8EC51D}"/>
              </a:ext>
            </a:extLst>
          </p:cNvPr>
          <p:cNvSpPr txBox="1"/>
          <p:nvPr/>
        </p:nvSpPr>
        <p:spPr>
          <a:xfrm>
            <a:off x="5634042" y="1851608"/>
            <a:ext cx="6651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Addressing The Real Issues of The American Dream!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6FC60D-8A40-40A1-B689-77C42F3211C4}"/>
              </a:ext>
            </a:extLst>
          </p:cNvPr>
          <p:cNvSpPr txBox="1"/>
          <p:nvPr/>
        </p:nvSpPr>
        <p:spPr>
          <a:xfrm>
            <a:off x="6620975" y="24825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7CFAC6-8E85-47FF-9ACD-87180576EA80}"/>
              </a:ext>
            </a:extLst>
          </p:cNvPr>
          <p:cNvSpPr/>
          <p:nvPr/>
        </p:nvSpPr>
        <p:spPr>
          <a:xfrm>
            <a:off x="5368931" y="2643468"/>
            <a:ext cx="6141617" cy="6155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~ 80% Of Americans Live Paycheck To Paycheck</a:t>
            </a:r>
          </a:p>
          <a:p>
            <a:pPr algn="ctr"/>
            <a:r>
              <a:rPr lang="en-US" sz="1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2017 Survey Career Builder</a:t>
            </a:r>
            <a:endParaRPr lang="en-US" sz="1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2501EF4-7611-4597-920A-926647CA9DEC}"/>
              </a:ext>
            </a:extLst>
          </p:cNvPr>
          <p:cNvSpPr/>
          <p:nvPr/>
        </p:nvSpPr>
        <p:spPr>
          <a:xfrm>
            <a:off x="5228241" y="3347254"/>
            <a:ext cx="6610079" cy="6155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70 % Of Americans Lack Basic Financial Knowledge</a:t>
            </a:r>
          </a:p>
          <a:p>
            <a:pPr algn="ctr"/>
            <a:r>
              <a:rPr lang="en-US" sz="1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2017 Journal of Human Resources</a:t>
            </a:r>
            <a:endParaRPr lang="en-US" sz="1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06A55B-77EA-47FE-82D7-386EC44218E0}"/>
              </a:ext>
            </a:extLst>
          </p:cNvPr>
          <p:cNvSpPr/>
          <p:nvPr/>
        </p:nvSpPr>
        <p:spPr>
          <a:xfrm>
            <a:off x="6309557" y="4102777"/>
            <a:ext cx="4547528" cy="6155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 in 4 Have No Retirement Savings</a:t>
            </a:r>
          </a:p>
          <a:p>
            <a:pPr algn="ctr"/>
            <a:r>
              <a:rPr lang="en-US" sz="1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2019 Federal Reserve Report</a:t>
            </a:r>
            <a:endParaRPr lang="en-US" sz="1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82F6DD-3B80-40E9-9346-42709970A6D7}"/>
              </a:ext>
            </a:extLst>
          </p:cNvPr>
          <p:cNvSpPr/>
          <p:nvPr/>
        </p:nvSpPr>
        <p:spPr>
          <a:xfrm>
            <a:off x="5123115" y="5092490"/>
            <a:ext cx="6820329" cy="61555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“Be The Change That You Wish To See In The World”</a:t>
            </a:r>
          </a:p>
          <a:p>
            <a:pPr algn="ctr"/>
            <a:r>
              <a:rPr lang="en-US" sz="10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Mahatma Gandhi</a:t>
            </a:r>
            <a:endParaRPr lang="en-US" sz="1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025718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2"/>
      <p:bldP spid="4" grpId="0"/>
      <p:bldP spid="4" grpId="1"/>
      <p:bldP spid="5" grpId="0"/>
      <p:bldP spid="6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mage result for star wars background powerpoint">
            <a:extLst>
              <a:ext uri="{FF2B5EF4-FFF2-40B4-BE49-F238E27FC236}">
                <a16:creationId xmlns:a16="http://schemas.microsoft.com/office/drawing/2014/main" id="{E673309D-5693-4E22-BF59-2291E5C33D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r="20728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E79515-F8D6-4EAD-8E39-FC9C3B34E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6626502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Questions &amp;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029F49-07C7-4A69-9D04-3F34D4469D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9782259"/>
              </p:ext>
            </p:extLst>
          </p:nvPr>
        </p:nvGraphicFramePr>
        <p:xfrm>
          <a:off x="695089" y="1468193"/>
          <a:ext cx="10853606" cy="4721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567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Image result for star wars background powerpoint">
            <a:extLst>
              <a:ext uri="{FF2B5EF4-FFF2-40B4-BE49-F238E27FC236}">
                <a16:creationId xmlns:a16="http://schemas.microsoft.com/office/drawing/2014/main" id="{5CF775A4-4E90-4057-830A-4F95CE6647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" r="-3" b="12275"/>
          <a:stretch/>
        </p:blipFill>
        <p:spPr bwMode="auto">
          <a:xfrm>
            <a:off x="6829833" y="10"/>
            <a:ext cx="5362169" cy="260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star wars background powerpoint">
            <a:extLst>
              <a:ext uri="{FF2B5EF4-FFF2-40B4-BE49-F238E27FC236}">
                <a16:creationId xmlns:a16="http://schemas.microsoft.com/office/drawing/2014/main" id="{44082818-63D6-4B10-B6DC-B2831E4058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1" b="2"/>
          <a:stretch/>
        </p:blipFill>
        <p:spPr bwMode="auto">
          <a:xfrm>
            <a:off x="4823351" y="2606040"/>
            <a:ext cx="7368648" cy="425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6C1909-970B-4622-B883-D6C3C9309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7090390" cy="1325563"/>
          </a:xfrm>
        </p:spPr>
        <p:txBody>
          <a:bodyPr>
            <a:normAutofit/>
          </a:bodyPr>
          <a:lstStyle/>
          <a:p>
            <a:r>
              <a:rPr lang="en-US" dirty="0"/>
              <a:t>Data Cleanup &amp;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9D172-3BAB-41BE-AACD-B612F7C9A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1925003"/>
            <a:ext cx="8321742" cy="4251960"/>
          </a:xfrm>
        </p:spPr>
        <p:txBody>
          <a:bodyPr>
            <a:normAutofit/>
          </a:bodyPr>
          <a:lstStyle/>
          <a:p>
            <a:r>
              <a:rPr lang="en-US" sz="2000" dirty="0"/>
              <a:t>Data Cleanup – Group Portfolios based on </a:t>
            </a:r>
            <a:r>
              <a:rPr lang="en-US" sz="2000" dirty="0" err="1"/>
              <a:t>PyPortfolio</a:t>
            </a:r>
            <a:r>
              <a:rPr lang="en-US" sz="2000" dirty="0"/>
              <a:t> Optimizer and Weights</a:t>
            </a:r>
          </a:p>
          <a:p>
            <a:r>
              <a:rPr lang="en-US" sz="2000" dirty="0"/>
              <a:t>Group Data Subsets (Fixed Income, Equity &amp; Blended)</a:t>
            </a:r>
          </a:p>
          <a:p>
            <a:r>
              <a:rPr lang="en-US" sz="2000" dirty="0"/>
              <a:t>Insights: Constructing Portfolios </a:t>
            </a:r>
          </a:p>
          <a:p>
            <a:pPr lvl="1"/>
            <a:r>
              <a:rPr lang="en-US" sz="1600" dirty="0"/>
              <a:t>Generate Avg Returns</a:t>
            </a:r>
          </a:p>
          <a:p>
            <a:pPr lvl="1"/>
            <a:r>
              <a:rPr lang="en-US" sz="1600" dirty="0"/>
              <a:t>Generate Standard Deviations</a:t>
            </a:r>
          </a:p>
          <a:p>
            <a:pPr lvl="1"/>
            <a:r>
              <a:rPr lang="en-US" sz="1600" dirty="0"/>
              <a:t>Generate Sharpe Ratio’s</a:t>
            </a:r>
          </a:p>
          <a:p>
            <a:pPr lvl="1"/>
            <a:r>
              <a:rPr lang="en-US" sz="1600" dirty="0"/>
              <a:t>Generate  Efficient Weights</a:t>
            </a:r>
          </a:p>
          <a:p>
            <a:pPr lvl="1"/>
            <a:r>
              <a:rPr lang="en-US" sz="1600" dirty="0"/>
              <a:t>Generate Call Functions for  Dashboard</a:t>
            </a:r>
          </a:p>
          <a:p>
            <a:r>
              <a:rPr lang="en-US" sz="2000" dirty="0"/>
              <a:t>Issues </a:t>
            </a:r>
          </a:p>
          <a:p>
            <a:pPr lvl="1"/>
            <a:r>
              <a:rPr lang="en-US" sz="1600" dirty="0"/>
              <a:t>Cleaning data in proper form to be able to call function.</a:t>
            </a:r>
          </a:p>
          <a:p>
            <a:pPr lvl="1"/>
            <a:r>
              <a:rPr lang="en-US" sz="1600" dirty="0"/>
              <a:t>Generating a readable and elaborate Dashboard to reflect our overall theme of investing made simple.   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4767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star wars background powerpoint">
            <a:extLst>
              <a:ext uri="{FF2B5EF4-FFF2-40B4-BE49-F238E27FC236}">
                <a16:creationId xmlns:a16="http://schemas.microsoft.com/office/drawing/2014/main" id="{40667BB2-43E6-4432-A0F6-00A599AADD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45" r="20728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C52CD3-AAC4-4A61-8A07-C900E376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8996151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Underlying Symbols for Portfolio Construction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8AFE0600-A4E2-4EF8-B2C7-8DC8EBB3E4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1119454"/>
              </p:ext>
            </p:extLst>
          </p:nvPr>
        </p:nvGraphicFramePr>
        <p:xfrm>
          <a:off x="1900151" y="1848644"/>
          <a:ext cx="8074478" cy="4552164"/>
        </p:xfrm>
        <a:graphic>
          <a:graphicData uri="http://schemas.openxmlformats.org/drawingml/2006/table">
            <a:tbl>
              <a:tblPr/>
              <a:tblGrid>
                <a:gridCol w="3092651">
                  <a:extLst>
                    <a:ext uri="{9D8B030D-6E8A-4147-A177-3AD203B41FA5}">
                      <a16:colId xmlns:a16="http://schemas.microsoft.com/office/drawing/2014/main" val="235471826"/>
                    </a:ext>
                  </a:extLst>
                </a:gridCol>
                <a:gridCol w="1175488">
                  <a:extLst>
                    <a:ext uri="{9D8B030D-6E8A-4147-A177-3AD203B41FA5}">
                      <a16:colId xmlns:a16="http://schemas.microsoft.com/office/drawing/2014/main" val="2028443539"/>
                    </a:ext>
                  </a:extLst>
                </a:gridCol>
                <a:gridCol w="2756798">
                  <a:extLst>
                    <a:ext uri="{9D8B030D-6E8A-4147-A177-3AD203B41FA5}">
                      <a16:colId xmlns:a16="http://schemas.microsoft.com/office/drawing/2014/main" val="1095725719"/>
                    </a:ext>
                  </a:extLst>
                </a:gridCol>
                <a:gridCol w="1049541">
                  <a:extLst>
                    <a:ext uri="{9D8B030D-6E8A-4147-A177-3AD203B41FA5}">
                      <a16:colId xmlns:a16="http://schemas.microsoft.com/office/drawing/2014/main" val="1806813075"/>
                    </a:ext>
                  </a:extLst>
                </a:gridCol>
              </a:tblGrid>
              <a:tr h="2618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NAME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Asset Class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Regional / Rating Focus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1YR Return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1987084"/>
                  </a:ext>
                </a:extLst>
              </a:tr>
              <a:tr h="261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VANGUARD S&amp;P 500 VALUE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19.35769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1278310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MSCI EUROZONE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Developed Market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14.03402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43350397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RUSSELL 2000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8.98753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405812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VANECK SEMICONDUCTOR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50.30338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426853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NASDAQ BIOTECHNOLOGY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10.8099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2397470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UTILITIES SELECT SECTOR SPDR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Developed Market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29.84456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70080359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VANGUARD S&amp;P 500 GROWTH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28.74284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6087951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SPDR S&amp;P 500 ETF TRUST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24.1956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708333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INVESCO QQQ TRUST SERIES 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North America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38.71034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1404970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MSCI BRIC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Global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12.11318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120378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MSCI EMERGING MARKET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Global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7.34581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449500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ASIA 50 ETF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Equity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Global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12.00665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178636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CORE U.S. AGGREGATE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Fixed Income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Investment Grade BBB or higher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9.481697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8016515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20+ YEAR TREASURY BO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Fixed Income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Investment Grade A or higher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21.62147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3852988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1-3 YEAR TREASURY BO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Fixed Income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Investment Grade A or higher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3.555558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8224495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3-7 YEAR TREASURY BO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Fixed Income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Investment Grade A or higher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6.830498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3452246"/>
                  </a:ext>
                </a:extLst>
              </a:tr>
              <a:tr h="251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ISHARES IBOXX HIGH YLD CORP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Fixed Income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High Yield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8.762668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376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0055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Image result for star wars background powerpoint">
            <a:extLst>
              <a:ext uri="{FF2B5EF4-FFF2-40B4-BE49-F238E27FC236}">
                <a16:creationId xmlns:a16="http://schemas.microsoft.com/office/drawing/2014/main" id="{389E8BDA-86B7-4C83-8AA9-AA0CC5BF57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" r="-3" b="12275"/>
          <a:stretch/>
        </p:blipFill>
        <p:spPr bwMode="auto">
          <a:xfrm>
            <a:off x="6829833" y="10"/>
            <a:ext cx="5362169" cy="260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Image result for star wars background powerpoint">
            <a:extLst>
              <a:ext uri="{FF2B5EF4-FFF2-40B4-BE49-F238E27FC236}">
                <a16:creationId xmlns:a16="http://schemas.microsoft.com/office/drawing/2014/main" id="{44E84D06-8328-4BAE-BD22-FF1569251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1" b="2"/>
          <a:stretch/>
        </p:blipFill>
        <p:spPr bwMode="auto">
          <a:xfrm>
            <a:off x="4823351" y="2606040"/>
            <a:ext cx="7368648" cy="425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4607ED-4971-4E5F-9D24-ADD767D82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6179700" cy="1325563"/>
          </a:xfrm>
        </p:spPr>
        <p:txBody>
          <a:bodyPr>
            <a:normAutofit/>
          </a:bodyPr>
          <a:lstStyle/>
          <a:p>
            <a:r>
              <a:rPr lang="en-US" dirty="0"/>
              <a:t>Discussion &amp;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20E14-35E8-4D97-AF49-33A86C9F9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3" y="2022601"/>
            <a:ext cx="6422604" cy="4251960"/>
          </a:xfrm>
        </p:spPr>
        <p:txBody>
          <a:bodyPr>
            <a:normAutofit/>
          </a:bodyPr>
          <a:lstStyle/>
          <a:p>
            <a:r>
              <a:rPr lang="en-US" sz="2000" dirty="0"/>
              <a:t>Yoda 1: “The World is Your Oyster!” – </a:t>
            </a:r>
            <a:r>
              <a:rPr lang="en-US" sz="1800" i="1" dirty="0"/>
              <a:t>Eat Pray Love across the world of investing and global diversification.  </a:t>
            </a:r>
          </a:p>
          <a:p>
            <a:r>
              <a:rPr lang="en-US" sz="2000" dirty="0"/>
              <a:t>Yoda 2: “Play it Again Sam” -  </a:t>
            </a:r>
            <a:r>
              <a:rPr lang="en-US" sz="1800" i="1" dirty="0"/>
              <a:t>Invest In Uncle Sam and be conservative with your money, I mean who doesn’t trust a good government. </a:t>
            </a:r>
          </a:p>
          <a:p>
            <a:r>
              <a:rPr lang="en-US" sz="2000" dirty="0"/>
              <a:t>Yoda 3: “Bond James Bond” -  </a:t>
            </a:r>
            <a:r>
              <a:rPr lang="en-US" sz="1800" i="1" dirty="0"/>
              <a:t>High Quality corporate bonds  with a touch of delicious dividends.  </a:t>
            </a:r>
          </a:p>
          <a:p>
            <a:r>
              <a:rPr lang="en-US" sz="2000" dirty="0"/>
              <a:t>Yoda 4: “Have Your Cake and Eat it To” -</a:t>
            </a:r>
            <a:r>
              <a:rPr lang="en-US" sz="1800" i="1" dirty="0"/>
              <a:t>This isn’t gramps 60/40 portfolio so listen up. </a:t>
            </a:r>
          </a:p>
          <a:p>
            <a:r>
              <a:rPr lang="en-US" sz="2000" dirty="0"/>
              <a:t>Yoda 5: “Show Me The Money” – </a:t>
            </a:r>
            <a:r>
              <a:rPr lang="en-US" sz="1800" i="1" dirty="0"/>
              <a:t>You got a lot of risk here but you also have a lot of potential return, young Jedi!</a:t>
            </a:r>
          </a:p>
        </p:txBody>
      </p:sp>
    </p:spTree>
    <p:extLst>
      <p:ext uri="{BB962C8B-B14F-4D97-AF65-F5344CB8AC3E}">
        <p14:creationId xmlns:p14="http://schemas.microsoft.com/office/powerpoint/2010/main" val="3101884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Image result for star wars background powerpoint">
            <a:extLst>
              <a:ext uri="{FF2B5EF4-FFF2-40B4-BE49-F238E27FC236}">
                <a16:creationId xmlns:a16="http://schemas.microsoft.com/office/drawing/2014/main" id="{DB0B8767-5D93-4A6C-96F7-B2D2A451A4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" r="-3" b="12275"/>
          <a:stretch/>
        </p:blipFill>
        <p:spPr bwMode="auto">
          <a:xfrm>
            <a:off x="6829833" y="10"/>
            <a:ext cx="5362169" cy="2606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Image result for star wars background powerpoint">
            <a:extLst>
              <a:ext uri="{FF2B5EF4-FFF2-40B4-BE49-F238E27FC236}">
                <a16:creationId xmlns:a16="http://schemas.microsoft.com/office/drawing/2014/main" id="{CB884EFF-F62E-4F1C-B0FC-09364060BC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21" b="2"/>
          <a:stretch/>
        </p:blipFill>
        <p:spPr bwMode="auto">
          <a:xfrm>
            <a:off x="4823351" y="2606040"/>
            <a:ext cx="7368648" cy="4251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78D577-2C55-41D2-8C3C-5C90B1E3C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365125"/>
            <a:ext cx="10477616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The Portfolio Awakens</a:t>
            </a:r>
            <a:br>
              <a:rPr lang="en-US" b="1" dirty="0"/>
            </a:br>
            <a:r>
              <a:rPr lang="en-US" sz="1400" b="1" dirty="0"/>
              <a:t>(Data Preview)</a:t>
            </a:r>
            <a:endParaRPr lang="en-US" b="1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1EEFDC-8E73-3543-914C-D4B1BF74E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3570" y="1692607"/>
            <a:ext cx="4734196" cy="31152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9165D0-B399-B141-9FE7-D68EE798EC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479" y="1692608"/>
            <a:ext cx="4346914" cy="306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298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2" name="Picture 6" descr="Image result for yoda">
            <a:extLst>
              <a:ext uri="{FF2B5EF4-FFF2-40B4-BE49-F238E27FC236}">
                <a16:creationId xmlns:a16="http://schemas.microsoft.com/office/drawing/2014/main" id="{70072F6E-70DD-4BE3-B0F4-398C60BAA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881" y="182322"/>
            <a:ext cx="8633119" cy="649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6EA23B6-4B44-4D76-87BA-D81CE35EDB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8896786" cy="6858478"/>
          </a:xfrm>
          <a:custGeom>
            <a:avLst/>
            <a:gdLst>
              <a:gd name="connsiteX0" fmla="*/ 1472231 w 8896786"/>
              <a:gd name="connsiteY0" fmla="*/ 6858478 h 6858478"/>
              <a:gd name="connsiteX1" fmla="*/ 8896786 w 8896786"/>
              <a:gd name="connsiteY1" fmla="*/ 6858478 h 6858478"/>
              <a:gd name="connsiteX2" fmla="*/ 5720411 w 8896786"/>
              <a:gd name="connsiteY2" fmla="*/ 0 h 6858478"/>
              <a:gd name="connsiteX3" fmla="*/ 5714834 w 8896786"/>
              <a:gd name="connsiteY3" fmla="*/ 0 h 6858478"/>
              <a:gd name="connsiteX4" fmla="*/ 4648606 w 8896786"/>
              <a:gd name="connsiteY4" fmla="*/ 0 h 6858478"/>
              <a:gd name="connsiteX5" fmla="*/ 0 w 8896786"/>
              <a:gd name="connsiteY5" fmla="*/ 0 h 6858478"/>
              <a:gd name="connsiteX6" fmla="*/ 0 w 8896786"/>
              <a:gd name="connsiteY6" fmla="*/ 6857915 h 6858478"/>
              <a:gd name="connsiteX7" fmla="*/ 1472491 w 8896786"/>
              <a:gd name="connsiteY7" fmla="*/ 6857915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896786" h="6858478">
                <a:moveTo>
                  <a:pt x="1472231" y="6858478"/>
                </a:moveTo>
                <a:lnTo>
                  <a:pt x="8896786" y="6858478"/>
                </a:lnTo>
                <a:lnTo>
                  <a:pt x="5720411" y="0"/>
                </a:lnTo>
                <a:lnTo>
                  <a:pt x="5714834" y="0"/>
                </a:lnTo>
                <a:lnTo>
                  <a:pt x="4648606" y="0"/>
                </a:lnTo>
                <a:lnTo>
                  <a:pt x="0" y="0"/>
                </a:lnTo>
                <a:lnTo>
                  <a:pt x="0" y="6857915"/>
                </a:lnTo>
                <a:lnTo>
                  <a:pt x="1472491" y="685791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EEEAE0B-25B7-437B-B834-B70A93541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9"/>
            <a:ext cx="8096249" cy="6858479"/>
          </a:xfrm>
          <a:custGeom>
            <a:avLst/>
            <a:gdLst>
              <a:gd name="connsiteX0" fmla="*/ 0 w 8096249"/>
              <a:gd name="connsiteY0" fmla="*/ 6858479 h 6858479"/>
              <a:gd name="connsiteX1" fmla="*/ 2130297 w 8096249"/>
              <a:gd name="connsiteY1" fmla="*/ 6858479 h 6858479"/>
              <a:gd name="connsiteX2" fmla="*/ 2130297 w 8096249"/>
              <a:gd name="connsiteY2" fmla="*/ 6858478 h 6858479"/>
              <a:gd name="connsiteX3" fmla="*/ 8096249 w 8096249"/>
              <a:gd name="connsiteY3" fmla="*/ 6858478 h 6858479"/>
              <a:gd name="connsiteX4" fmla="*/ 4919874 w 8096249"/>
              <a:gd name="connsiteY4" fmla="*/ 0 h 6858479"/>
              <a:gd name="connsiteX5" fmla="*/ 4914297 w 8096249"/>
              <a:gd name="connsiteY5" fmla="*/ 0 h 6858479"/>
              <a:gd name="connsiteX6" fmla="*/ 3848069 w 8096249"/>
              <a:gd name="connsiteY6" fmla="*/ 0 h 6858479"/>
              <a:gd name="connsiteX7" fmla="*/ 18197 w 8096249"/>
              <a:gd name="connsiteY7" fmla="*/ 0 h 6858479"/>
              <a:gd name="connsiteX8" fmla="*/ 18197 w 8096249"/>
              <a:gd name="connsiteY8" fmla="*/ 479 h 6858479"/>
              <a:gd name="connsiteX9" fmla="*/ 0 w 8096249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96249" h="6858479">
                <a:moveTo>
                  <a:pt x="0" y="6858479"/>
                </a:moveTo>
                <a:lnTo>
                  <a:pt x="2130297" y="6858479"/>
                </a:lnTo>
                <a:lnTo>
                  <a:pt x="2130297" y="6858478"/>
                </a:lnTo>
                <a:lnTo>
                  <a:pt x="8096249" y="6858478"/>
                </a:lnTo>
                <a:lnTo>
                  <a:pt x="4919874" y="0"/>
                </a:lnTo>
                <a:lnTo>
                  <a:pt x="4914297" y="0"/>
                </a:lnTo>
                <a:lnTo>
                  <a:pt x="3848069" y="0"/>
                </a:lnTo>
                <a:lnTo>
                  <a:pt x="18197" y="0"/>
                </a:lnTo>
                <a:lnTo>
                  <a:pt x="18197" y="479"/>
                </a:lnTo>
                <a:lnTo>
                  <a:pt x="0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01238D-F753-49A4-AF3B-9FD385CD7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10748419" cy="2197771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Questions?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6DCAB1-1148-457E-A783-A54B6137E517}"/>
              </a:ext>
            </a:extLst>
          </p:cNvPr>
          <p:cNvSpPr/>
          <p:nvPr/>
        </p:nvSpPr>
        <p:spPr>
          <a:xfrm rot="21400290">
            <a:off x="721258" y="3017192"/>
            <a:ext cx="412754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“Do or do not.  There is not try.”</a:t>
            </a:r>
            <a:endParaRPr lang="en-US" sz="24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6B346C-D8E5-4B0E-A3C9-92DAFFB8F0B0}"/>
              </a:ext>
            </a:extLst>
          </p:cNvPr>
          <p:cNvSpPr/>
          <p:nvPr/>
        </p:nvSpPr>
        <p:spPr>
          <a:xfrm rot="21368217">
            <a:off x="1949585" y="2130149"/>
            <a:ext cx="443044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“Fear is the path to the dark side.”</a:t>
            </a:r>
            <a:endParaRPr lang="en-US" sz="24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ECCCEE-0AE7-46C6-9C64-6C036ADE50FB}"/>
              </a:ext>
            </a:extLst>
          </p:cNvPr>
          <p:cNvSpPr/>
          <p:nvPr/>
        </p:nvSpPr>
        <p:spPr>
          <a:xfrm rot="20896200">
            <a:off x="1049830" y="4210430"/>
            <a:ext cx="427110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“The greatest teacher, failure is.”</a:t>
            </a:r>
            <a:endParaRPr lang="en-US" sz="24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C7C9BF-95B4-4A0A-BCF3-D2501BFA8D7E}"/>
              </a:ext>
            </a:extLst>
          </p:cNvPr>
          <p:cNvSpPr/>
          <p:nvPr/>
        </p:nvSpPr>
        <p:spPr>
          <a:xfrm rot="21374768">
            <a:off x="5070463" y="4948396"/>
            <a:ext cx="552837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“You must unlearn what you have learned”</a:t>
            </a:r>
            <a:endParaRPr lang="en-US" sz="2400" b="0" i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918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596</Words>
  <Application>Microsoft Office PowerPoint</Application>
  <PresentationFormat>Widescreen</PresentationFormat>
  <Paragraphs>132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Baby Yoda Gone Robo!</vt:lpstr>
      <vt:lpstr>Simplified Investing Utilizing Efficient Frontier and Sharpe Ratio Optimizations ?</vt:lpstr>
      <vt:lpstr>Questions &amp; Data</vt:lpstr>
      <vt:lpstr>Data Cleanup &amp; Exploration</vt:lpstr>
      <vt:lpstr>Underlying Symbols for Portfolio Construction</vt:lpstr>
      <vt:lpstr>Discussion &amp; Presentation</vt:lpstr>
      <vt:lpstr>The Portfolio Awakens (Data Preview)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Baby Yoda Gone Robo!</dc:title>
  <dc:creator>Troy Draizen</dc:creator>
  <cp:lastModifiedBy>Troy Draizen</cp:lastModifiedBy>
  <cp:revision>23</cp:revision>
  <dcterms:created xsi:type="dcterms:W3CDTF">2020-02-19T16:47:27Z</dcterms:created>
  <dcterms:modified xsi:type="dcterms:W3CDTF">2020-02-20T15:30:14Z</dcterms:modified>
</cp:coreProperties>
</file>